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4" r:id="rId1"/>
  </p:sldMasterIdLst>
  <p:sldIdLst>
    <p:sldId id="265" r:id="rId2"/>
    <p:sldId id="269" r:id="rId3"/>
    <p:sldId id="258" r:id="rId4"/>
    <p:sldId id="264" r:id="rId5"/>
    <p:sldId id="267" r:id="rId6"/>
    <p:sldId id="256" r:id="rId7"/>
    <p:sldId id="257" r:id="rId8"/>
    <p:sldId id="270" r:id="rId9"/>
    <p:sldId id="261" r:id="rId10"/>
    <p:sldId id="262" r:id="rId11"/>
    <p:sldId id="263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C333D"/>
    <a:srgbClr val="2A313A"/>
    <a:srgbClr val="21262D"/>
    <a:srgbClr val="D9126B"/>
    <a:srgbClr val="2B313B"/>
    <a:srgbClr val="2F3641"/>
    <a:srgbClr val="1AA6B7"/>
    <a:srgbClr val="FE7600"/>
    <a:srgbClr val="0291B8"/>
    <a:srgbClr val="00A8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204" autoAdjust="0"/>
    <p:restoredTop sz="94660"/>
  </p:normalViewPr>
  <p:slideViewPr>
    <p:cSldViewPr snapToGrid="0">
      <p:cViewPr>
        <p:scale>
          <a:sx n="66" d="100"/>
          <a:sy n="66" d="100"/>
        </p:scale>
        <p:origin x="1320" y="61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2A341F-24C2-D9BA-D13C-0FA4D37439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430818-4B93-9C56-F45E-737427CDF1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B13482-AEB8-3DB6-4CC3-8AE04D337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E2A8C-2B53-4687-BFF4-F2BD6176BF6C}" type="datetimeFigureOut">
              <a:rPr lang="en-IN" smtClean="0"/>
              <a:t>11-Feb-2023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010C0C-055E-19D2-FAE8-3FE1717636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B1C61A-D417-8777-B970-349DEECF3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89D9F-C9B6-4093-820A-EF9B113F1E1C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6491727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597A6D-968B-4F8C-193C-181125C68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07CC64-BAA1-471F-70C6-B2EA100B2C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3DE2E7-A802-015F-0456-E36D783D0E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E2A8C-2B53-4687-BFF4-F2BD6176BF6C}" type="datetimeFigureOut">
              <a:rPr lang="en-IN" smtClean="0"/>
              <a:t>11-Feb-2023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C83513-BD7E-7C63-FB2C-741C5FB490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E036DC-73F6-FE5A-D551-EFDB372B0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89D9F-C9B6-4093-820A-EF9B113F1E1C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358360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32A0F09-B341-F2D3-7469-BB522441F23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CDF8550-07DB-8F1D-8F1B-F26FF9EC0F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987B80-7238-9DFC-A503-0778ECCD11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E2A8C-2B53-4687-BFF4-F2BD6176BF6C}" type="datetimeFigureOut">
              <a:rPr lang="en-IN" smtClean="0"/>
              <a:t>11-Feb-2023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4BEC90-4A1D-6A25-715B-FF0FFC848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92BEE5-4E23-2E2C-D7C7-951C6ED9F4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89D9F-C9B6-4093-820A-EF9B113F1E1C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4764534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7AD700-D988-F864-22BE-D344695C1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84E581-0636-E674-F83B-B259D27E53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6961F5-B062-CD2C-A2CA-01DCCAB5A4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E2A8C-2B53-4687-BFF4-F2BD6176BF6C}" type="datetimeFigureOut">
              <a:rPr lang="en-IN" smtClean="0"/>
              <a:t>11-Feb-2023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CBCA38-7DE6-422C-1A62-493E241AEF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130AB6-137B-7B62-B52C-B8C735140B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89D9F-C9B6-4093-820A-EF9B113F1E1C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0585311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0418B0-4ADF-A9B4-F582-1F88A9BA1B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8D7098-5B56-1CC4-E987-5B0D42AF5C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B702B9-E4B0-1F19-050B-0E270EE233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E2A8C-2B53-4687-BFF4-F2BD6176BF6C}" type="datetimeFigureOut">
              <a:rPr lang="en-IN" smtClean="0"/>
              <a:t>11-Feb-2023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9829EE-2551-0968-03E5-D986158C5E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8DB898-5700-DDED-F762-FBCE21DFB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89D9F-C9B6-4093-820A-EF9B113F1E1C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9796967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A0E03E-0158-4CA6-35B6-6FCD57324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3CF3D2-9BE7-95C3-5A4D-829909A72D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202F62-49A6-C4B0-F500-A074A6B04E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042542-6AA4-6D25-AE19-06922A653F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E2A8C-2B53-4687-BFF4-F2BD6176BF6C}" type="datetimeFigureOut">
              <a:rPr lang="en-IN" smtClean="0"/>
              <a:t>11-Feb-2023</a:t>
            </a:fld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CA025C-DD3C-7D41-05D6-CD0584A918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A6AC21-7FFC-AD2C-6A05-1045CC096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89D9F-C9B6-4093-820A-EF9B113F1E1C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7461181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8A4B88-77AC-2A61-82E9-B507BD21C4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56C15E-A7A3-7EAE-4CC8-7FC673CB1C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2212F1-4CEE-752A-2A5C-2C1E80FA41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E6937E5-4EA7-CB11-1772-79B8B6D4677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943CD48-A307-7D3E-3998-E01C567BFCC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E948BE4-E437-78DE-3F92-03BEFAB786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E2A8C-2B53-4687-BFF4-F2BD6176BF6C}" type="datetimeFigureOut">
              <a:rPr lang="en-IN" smtClean="0"/>
              <a:t>11-Feb-2023</a:t>
            </a:fld>
            <a:endParaRPr lang="en-IN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1F4C69A-6F97-B25B-2627-735507AB0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C238A74-D0CA-5B34-0E3E-3DA777145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89D9F-C9B6-4093-820A-EF9B113F1E1C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8060807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EF019-EE9C-7F9B-C69A-841475D22B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CA68EF-9733-A0A3-51DE-5326A8B982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E2A8C-2B53-4687-BFF4-F2BD6176BF6C}" type="datetimeFigureOut">
              <a:rPr lang="en-IN" smtClean="0"/>
              <a:t>11-Feb-2023</a:t>
            </a:fld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9B01D8-6A9D-7270-52D4-D85BDDF8C0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4AF524-7B29-B0B8-5D5D-6EDC68376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89D9F-C9B6-4093-820A-EF9B113F1E1C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6415889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51DB2A8-2ED6-3B07-39FB-CDB9E868F4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E2A8C-2B53-4687-BFF4-F2BD6176BF6C}" type="datetimeFigureOut">
              <a:rPr lang="en-IN" smtClean="0"/>
              <a:t>11-Feb-2023</a:t>
            </a:fld>
            <a:endParaRPr lang="en-I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F7B6C51-0482-31A2-FE36-3756B2EFD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A2BBD7-426F-2783-70F5-770CAA04B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89D9F-C9B6-4093-820A-EF9B113F1E1C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1944904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88D9D0-12DE-F2F5-45AF-A86ACDE575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B24568-D8AB-4234-B0B5-52AA7F14D7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FD7F1D-854E-9011-78F1-BD17BAB387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2BF5CF-3066-F601-E078-AAFBB8C523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E2A8C-2B53-4687-BFF4-F2BD6176BF6C}" type="datetimeFigureOut">
              <a:rPr lang="en-IN" smtClean="0"/>
              <a:t>11-Feb-2023</a:t>
            </a:fld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E3C9CA-A6BF-BDBC-4667-F72C6B230A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5E7A7C-FF12-91A5-D459-831084F37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89D9F-C9B6-4093-820A-EF9B113F1E1C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2001639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8166D3-A2DF-4B54-9CAE-2803B731F0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277B334-8B34-6C38-FD87-140124E343B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36D7A3-E973-439E-4719-2683C7F80D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E01989-4284-7DA5-42C3-9B70176DE8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E2A8C-2B53-4687-BFF4-F2BD6176BF6C}" type="datetimeFigureOut">
              <a:rPr lang="en-IN" smtClean="0"/>
              <a:t>11-Feb-2023</a:t>
            </a:fld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B338C4-7006-FD7E-9FEB-1B0A2180F1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DDBBCD-34D0-3591-44EB-5F9B9CF6E5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89D9F-C9B6-4093-820A-EF9B113F1E1C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9062346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E2D6987-25AA-0EA0-FB5E-E0702C28A6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4DE6B2-F649-3007-298E-A6C057DC5E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AD97C0-9506-26FC-06EF-B2E55C8746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1E2A8C-2B53-4687-BFF4-F2BD6176BF6C}" type="datetimeFigureOut">
              <a:rPr lang="en-IN" smtClean="0"/>
              <a:t>11-Feb-2023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E5F8FA-D9AA-33BA-B6D7-E11CCA87AA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875435-EF4A-D886-E432-1F6E53B43D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589D9F-C9B6-4093-820A-EF9B113F1E1C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292612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347B8F4-DDC1-7B19-7FB5-08E2C049AB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666999" y="-2667000"/>
            <a:ext cx="6858001" cy="121920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3FE3E61-60A2-FA39-B4CB-DD84621040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9445" y="468153"/>
            <a:ext cx="7090110" cy="1325563"/>
          </a:xfrm>
        </p:spPr>
        <p:txBody>
          <a:bodyPr>
            <a:normAutofit/>
          </a:bodyPr>
          <a:lstStyle/>
          <a:p>
            <a:r>
              <a:rPr lang="en-IN" b="1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Nissan's Product Lineup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7EF52E-B1CE-8B2B-5CAA-095435FABF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27674" y="5064284"/>
            <a:ext cx="3150079" cy="11822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Aruvi B</a:t>
            </a:r>
          </a:p>
          <a:p>
            <a:pPr marL="0" indent="0">
              <a:buNone/>
            </a:pP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21AUR003</a:t>
            </a:r>
            <a:endParaRPr lang="en-IN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268" name="Picture 4" descr="Nissan PNG Transparent Images - PNG All">
            <a:extLst>
              <a:ext uri="{FF2B5EF4-FFF2-40B4-BE49-F238E27FC236}">
                <a16:creationId xmlns:a16="http://schemas.microsoft.com/office/drawing/2014/main" id="{E54F33B0-615A-711E-F4BA-B13EB508DD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7917" y="3990073"/>
            <a:ext cx="4316692" cy="2328653"/>
          </a:xfrm>
          <a:prstGeom prst="rect">
            <a:avLst/>
          </a:prstGeom>
          <a:blipFill dpi="0" rotWithShape="1">
            <a:blip r:embed="rId4">
              <a:alphaModFix amt="0"/>
            </a:blip>
            <a:srcRect/>
            <a:stretch>
              <a:fillRect/>
            </a:stretch>
          </a:blipFill>
        </p:spPr>
      </p:pic>
    </p:spTree>
    <p:extLst>
      <p:ext uri="{BB962C8B-B14F-4D97-AF65-F5344CB8AC3E}">
        <p14:creationId xmlns:p14="http://schemas.microsoft.com/office/powerpoint/2010/main" val="351822751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AE9950E-ED07-6173-B560-6BC6CCCE40B5}"/>
              </a:ext>
            </a:extLst>
          </p:cNvPr>
          <p:cNvSpPr/>
          <p:nvPr/>
        </p:nvSpPr>
        <p:spPr>
          <a:xfrm>
            <a:off x="0" y="0"/>
            <a:ext cx="12192000" cy="1690688"/>
          </a:xfrm>
          <a:prstGeom prst="rect">
            <a:avLst/>
          </a:prstGeom>
          <a:solidFill>
            <a:srgbClr val="1AA6B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0B3995-31E2-495C-B2CB-06B4731CE7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3180"/>
            <a:ext cx="10515600" cy="1325563"/>
          </a:xfrm>
        </p:spPr>
        <p:txBody>
          <a:bodyPr/>
          <a:lstStyle/>
          <a:p>
            <a:r>
              <a:rPr lang="en-US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Future updates</a:t>
            </a:r>
            <a:endParaRPr lang="en-IN" b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8348EFF-5FE1-6F8C-4648-24EF5EFF5B6B}"/>
              </a:ext>
            </a:extLst>
          </p:cNvPr>
          <p:cNvGrpSpPr/>
          <p:nvPr/>
        </p:nvGrpSpPr>
        <p:grpSpPr>
          <a:xfrm>
            <a:off x="351099" y="2534729"/>
            <a:ext cx="4983866" cy="2877220"/>
            <a:chOff x="1103149" y="2635830"/>
            <a:chExt cx="7531439" cy="4136590"/>
          </a:xfrm>
        </p:grpSpPr>
        <p:pic>
          <p:nvPicPr>
            <p:cNvPr id="5122" name="Picture 2">
              <a:extLst>
                <a:ext uri="{FF2B5EF4-FFF2-40B4-BE49-F238E27FC236}">
                  <a16:creationId xmlns:a16="http://schemas.microsoft.com/office/drawing/2014/main" id="{6E703743-2E24-F671-2A64-B87B5C32AE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3149" y="2635830"/>
              <a:ext cx="7353938" cy="41365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D58E515-91DE-C9AA-A574-07C9620CFB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18841" y="4040281"/>
              <a:ext cx="4415747" cy="2483858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01AFD822-4951-538C-9227-FC6F3216A0E1}"/>
              </a:ext>
            </a:extLst>
          </p:cNvPr>
          <p:cNvSpPr txBox="1"/>
          <p:nvPr/>
        </p:nvSpPr>
        <p:spPr>
          <a:xfrm>
            <a:off x="5367760" y="2623460"/>
            <a:ext cx="6473141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000" b="1" i="0" dirty="0">
                <a:solidFill>
                  <a:srgbClr val="21252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AI evaluation system – a glimpse of what’s possible</a:t>
            </a:r>
          </a:p>
          <a:p>
            <a:pPr algn="just"/>
            <a:endParaRPr lang="en-IN" sz="2000" dirty="0"/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US" sz="1900" b="0" i="0" dirty="0">
                <a:solidFill>
                  <a:srgbClr val="21252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Headed by project lead, Yoshinori Sato, a team of Nissan engineers has, since 2018, been working on ways to introduce cutting-edge AI (Artificial Intelligence) technologies to car manufacturing in Japan.</a:t>
            </a:r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US" sz="1900" dirty="0">
                <a:solidFill>
                  <a:srgbClr val="2125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 gave 99.995% accuracy on 2018</a:t>
            </a:r>
          </a:p>
          <a:p>
            <a:pPr marL="342900" indent="-342900" algn="just">
              <a:buFont typeface="Wingdings" panose="05000000000000000000" pitchFamily="2" charset="2"/>
              <a:buChar char="q"/>
            </a:pPr>
            <a:endParaRPr lang="en-US" sz="1900" dirty="0">
              <a:solidFill>
                <a:srgbClr val="21252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327503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73,000 Thank You Stock Photos, Pictures &amp; Royalty-Free Images - iStock |  Thank you card, Appreciation, Gratitude">
            <a:extLst>
              <a:ext uri="{FF2B5EF4-FFF2-40B4-BE49-F238E27FC236}">
                <a16:creationId xmlns:a16="http://schemas.microsoft.com/office/drawing/2014/main" id="{2327BE25-5F49-37F0-5546-E7B688A27F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1120" y="101600"/>
            <a:ext cx="12192000" cy="6670736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73AE6D1-CAC6-97AB-7B77-6E9716275301}"/>
              </a:ext>
            </a:extLst>
          </p:cNvPr>
          <p:cNvSpPr txBox="1"/>
          <p:nvPr/>
        </p:nvSpPr>
        <p:spPr>
          <a:xfrm>
            <a:off x="3550920" y="2865120"/>
            <a:ext cx="5029200" cy="13234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IN" sz="8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328068305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13DD5499-AA74-5F60-4DB8-A603357B5C36}"/>
              </a:ext>
            </a:extLst>
          </p:cNvPr>
          <p:cNvGrpSpPr/>
          <p:nvPr/>
        </p:nvGrpSpPr>
        <p:grpSpPr>
          <a:xfrm>
            <a:off x="0" y="0"/>
            <a:ext cx="12192000" cy="6746240"/>
            <a:chOff x="0" y="0"/>
            <a:chExt cx="12192000" cy="674624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9BA390EB-3916-C087-E384-F9ADACADA5E3}"/>
                </a:ext>
              </a:extLst>
            </p:cNvPr>
            <p:cNvGrpSpPr/>
            <p:nvPr/>
          </p:nvGrpSpPr>
          <p:grpSpPr>
            <a:xfrm>
              <a:off x="0" y="0"/>
              <a:ext cx="12192000" cy="6746240"/>
              <a:chOff x="0" y="0"/>
              <a:chExt cx="8900160" cy="6493079"/>
            </a:xfrm>
          </p:grpSpPr>
          <p:pic>
            <p:nvPicPr>
              <p:cNvPr id="4" name="Picture 2">
                <a:extLst>
                  <a:ext uri="{FF2B5EF4-FFF2-40B4-BE49-F238E27FC236}">
                    <a16:creationId xmlns:a16="http://schemas.microsoft.com/office/drawing/2014/main" id="{99E02535-4176-0E22-806C-99B0326D75F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5321"/>
              <a:stretch/>
            </p:blipFill>
            <p:spPr bwMode="auto">
              <a:xfrm>
                <a:off x="0" y="0"/>
                <a:ext cx="8900160" cy="6493079"/>
              </a:xfrm>
              <a:prstGeom prst="rect">
                <a:avLst/>
              </a:prstGeom>
              <a:solidFill>
                <a:srgbClr val="4472C4"/>
              </a:solidFill>
            </p:spPr>
          </p:pic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F063CEA3-13BA-A2B8-5123-773C25D45B60}"/>
                  </a:ext>
                </a:extLst>
              </p:cNvPr>
              <p:cNvSpPr/>
              <p:nvPr/>
            </p:nvSpPr>
            <p:spPr>
              <a:xfrm rot="16200000">
                <a:off x="2774567" y="5357497"/>
                <a:ext cx="341379" cy="1220975"/>
              </a:xfrm>
              <a:prstGeom prst="rect">
                <a:avLst/>
              </a:prstGeom>
              <a:solidFill>
                <a:srgbClr val="F2F2F2"/>
              </a:solidFill>
              <a:ln>
                <a:solidFill>
                  <a:srgbClr val="F2F2F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2100" dirty="0"/>
              </a:p>
            </p:txBody>
          </p:sp>
        </p:grp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E9FB3AF-A87E-1296-0909-950FFBF8F50A}"/>
                </a:ext>
              </a:extLst>
            </p:cNvPr>
            <p:cNvSpPr/>
            <p:nvPr/>
          </p:nvSpPr>
          <p:spPr>
            <a:xfrm>
              <a:off x="6939280" y="111760"/>
              <a:ext cx="5019040" cy="65430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100" dirty="0"/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A3D951CB-29A5-BD3A-3D8F-3C6402B6CD1B}"/>
              </a:ext>
            </a:extLst>
          </p:cNvPr>
          <p:cNvGrpSpPr/>
          <p:nvPr/>
        </p:nvGrpSpPr>
        <p:grpSpPr>
          <a:xfrm>
            <a:off x="8657689" y="510758"/>
            <a:ext cx="2331111" cy="681355"/>
            <a:chOff x="8657689" y="510758"/>
            <a:chExt cx="2331111" cy="681355"/>
          </a:xfrm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085F38D-516C-C3DD-8F1F-75A1C7BA7128}"/>
                </a:ext>
              </a:extLst>
            </p:cNvPr>
            <p:cNvSpPr/>
            <p:nvPr/>
          </p:nvSpPr>
          <p:spPr>
            <a:xfrm>
              <a:off x="8657689" y="510758"/>
              <a:ext cx="1010023" cy="68072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8AB439C-1800-2638-DA35-64933BD1E402}"/>
                </a:ext>
              </a:extLst>
            </p:cNvPr>
            <p:cNvSpPr/>
            <p:nvPr/>
          </p:nvSpPr>
          <p:spPr>
            <a:xfrm>
              <a:off x="9978777" y="511393"/>
              <a:ext cx="1010023" cy="68072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40DF6181-77FE-8FA0-7FCB-2220D0E02477}"/>
                </a:ext>
              </a:extLst>
            </p:cNvPr>
            <p:cNvSpPr/>
            <p:nvPr/>
          </p:nvSpPr>
          <p:spPr>
            <a:xfrm>
              <a:off x="8983504" y="511393"/>
              <a:ext cx="1694231" cy="680720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History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47F3A6FC-5B82-6768-045B-25BCC35E1B50}"/>
              </a:ext>
            </a:extLst>
          </p:cNvPr>
          <p:cNvGrpSpPr/>
          <p:nvPr/>
        </p:nvGrpSpPr>
        <p:grpSpPr>
          <a:xfrm>
            <a:off x="8657689" y="1376481"/>
            <a:ext cx="2331111" cy="681355"/>
            <a:chOff x="7794089" y="978118"/>
            <a:chExt cx="2331111" cy="681355"/>
          </a:xfrm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</p:grpSpPr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A1239C94-DAA4-97EC-CCBD-FB1B1623DF2C}"/>
                </a:ext>
              </a:extLst>
            </p:cNvPr>
            <p:cNvSpPr/>
            <p:nvPr/>
          </p:nvSpPr>
          <p:spPr>
            <a:xfrm>
              <a:off x="7794089" y="978118"/>
              <a:ext cx="1010023" cy="68072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89168D7D-55E7-4A53-5DC8-E1B2AC14D0C4}"/>
                </a:ext>
              </a:extLst>
            </p:cNvPr>
            <p:cNvSpPr/>
            <p:nvPr/>
          </p:nvSpPr>
          <p:spPr>
            <a:xfrm>
              <a:off x="9115177" y="978753"/>
              <a:ext cx="1010023" cy="68072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2FE4BC48-CCDB-A2DF-48C0-623472F3FD69}"/>
                </a:ext>
              </a:extLst>
            </p:cNvPr>
            <p:cNvSpPr/>
            <p:nvPr/>
          </p:nvSpPr>
          <p:spPr>
            <a:xfrm>
              <a:off x="8119904" y="978753"/>
              <a:ext cx="1694231" cy="680720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CEO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15F4DF7D-121D-EF2F-4766-E6FEFAE9A265}"/>
              </a:ext>
            </a:extLst>
          </p:cNvPr>
          <p:cNvGrpSpPr/>
          <p:nvPr/>
        </p:nvGrpSpPr>
        <p:grpSpPr>
          <a:xfrm>
            <a:off x="8657689" y="2241569"/>
            <a:ext cx="2331111" cy="681355"/>
            <a:chOff x="7794089" y="978118"/>
            <a:chExt cx="2331111" cy="681355"/>
          </a:xfrm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</p:grpSpPr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49CADF62-08A0-EC66-A3DF-8321E21E1770}"/>
                </a:ext>
              </a:extLst>
            </p:cNvPr>
            <p:cNvSpPr/>
            <p:nvPr/>
          </p:nvSpPr>
          <p:spPr>
            <a:xfrm>
              <a:off x="7794089" y="978118"/>
              <a:ext cx="1010023" cy="68072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47F16194-73C4-D292-84BE-ACC37F7C9750}"/>
                </a:ext>
              </a:extLst>
            </p:cNvPr>
            <p:cNvSpPr/>
            <p:nvPr/>
          </p:nvSpPr>
          <p:spPr>
            <a:xfrm>
              <a:off x="9115177" y="978753"/>
              <a:ext cx="1010023" cy="68072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7" name="Rectangle: Rounded Corners 46">
              <a:extLst>
                <a:ext uri="{FF2B5EF4-FFF2-40B4-BE49-F238E27FC236}">
                  <a16:creationId xmlns:a16="http://schemas.microsoft.com/office/drawing/2014/main" id="{1E634C6C-9C71-8479-C64A-E7C3C62F9644}"/>
                </a:ext>
              </a:extLst>
            </p:cNvPr>
            <p:cNvSpPr/>
            <p:nvPr/>
          </p:nvSpPr>
          <p:spPr>
            <a:xfrm>
              <a:off x="8119904" y="978753"/>
              <a:ext cx="1694231" cy="680720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Nissan outlook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907C6B12-75BE-357E-BF35-FEA399181C35}"/>
              </a:ext>
            </a:extLst>
          </p:cNvPr>
          <p:cNvGrpSpPr/>
          <p:nvPr/>
        </p:nvGrpSpPr>
        <p:grpSpPr>
          <a:xfrm>
            <a:off x="8657689" y="3107292"/>
            <a:ext cx="2331111" cy="681355"/>
            <a:chOff x="7794089" y="978118"/>
            <a:chExt cx="2331111" cy="681355"/>
          </a:xfrm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</p:grpSpPr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E71DD564-DE01-EACC-C4A7-EEA60ED2591F}"/>
                </a:ext>
              </a:extLst>
            </p:cNvPr>
            <p:cNvSpPr/>
            <p:nvPr/>
          </p:nvSpPr>
          <p:spPr>
            <a:xfrm>
              <a:off x="7794089" y="978118"/>
              <a:ext cx="1010023" cy="68072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FAE01734-2B38-94A7-D149-EEC9CBF59663}"/>
                </a:ext>
              </a:extLst>
            </p:cNvPr>
            <p:cNvSpPr/>
            <p:nvPr/>
          </p:nvSpPr>
          <p:spPr>
            <a:xfrm>
              <a:off x="9115177" y="978753"/>
              <a:ext cx="1010023" cy="68072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1" name="Rectangle: Rounded Corners 50">
              <a:extLst>
                <a:ext uri="{FF2B5EF4-FFF2-40B4-BE49-F238E27FC236}">
                  <a16:creationId xmlns:a16="http://schemas.microsoft.com/office/drawing/2014/main" id="{29E672E0-F435-7E4A-0D64-256B2B436C03}"/>
                </a:ext>
              </a:extLst>
            </p:cNvPr>
            <p:cNvSpPr/>
            <p:nvPr/>
          </p:nvSpPr>
          <p:spPr>
            <a:xfrm>
              <a:off x="8119904" y="978753"/>
              <a:ext cx="1694231" cy="680720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LOGO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40DFB072-4433-E701-AC72-02CDE8139D8F}"/>
              </a:ext>
            </a:extLst>
          </p:cNvPr>
          <p:cNvGrpSpPr/>
          <p:nvPr/>
        </p:nvGrpSpPr>
        <p:grpSpPr>
          <a:xfrm>
            <a:off x="8657689" y="3957946"/>
            <a:ext cx="2331111" cy="681355"/>
            <a:chOff x="7794089" y="978118"/>
            <a:chExt cx="2331111" cy="681355"/>
          </a:xfrm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4FE755D5-BF80-1194-8E4E-E152065B5C50}"/>
                </a:ext>
              </a:extLst>
            </p:cNvPr>
            <p:cNvSpPr/>
            <p:nvPr/>
          </p:nvSpPr>
          <p:spPr>
            <a:xfrm>
              <a:off x="7794089" y="978118"/>
              <a:ext cx="1010023" cy="68072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00CF652F-C678-29FF-146C-2B1FDFD0F6D1}"/>
                </a:ext>
              </a:extLst>
            </p:cNvPr>
            <p:cNvSpPr/>
            <p:nvPr/>
          </p:nvSpPr>
          <p:spPr>
            <a:xfrm>
              <a:off x="9115177" y="978753"/>
              <a:ext cx="1010023" cy="68072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5" name="Rectangle: Rounded Corners 54">
              <a:extLst>
                <a:ext uri="{FF2B5EF4-FFF2-40B4-BE49-F238E27FC236}">
                  <a16:creationId xmlns:a16="http://schemas.microsoft.com/office/drawing/2014/main" id="{EDB44625-A590-257C-3E63-978FE38BC50F}"/>
                </a:ext>
              </a:extLst>
            </p:cNvPr>
            <p:cNvSpPr/>
            <p:nvPr/>
          </p:nvSpPr>
          <p:spPr>
            <a:xfrm>
              <a:off x="8119904" y="978753"/>
              <a:ext cx="1694231" cy="680720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Models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8BCB27D-EF35-2D32-017C-C688A35DBB1B}"/>
              </a:ext>
            </a:extLst>
          </p:cNvPr>
          <p:cNvGrpSpPr/>
          <p:nvPr/>
        </p:nvGrpSpPr>
        <p:grpSpPr>
          <a:xfrm>
            <a:off x="8657689" y="5665481"/>
            <a:ext cx="2331111" cy="681355"/>
            <a:chOff x="7794089" y="978118"/>
            <a:chExt cx="2331111" cy="681355"/>
          </a:xfrm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AAC24945-0336-4D21-05A8-0B4909A75C4B}"/>
                </a:ext>
              </a:extLst>
            </p:cNvPr>
            <p:cNvSpPr/>
            <p:nvPr/>
          </p:nvSpPr>
          <p:spPr>
            <a:xfrm>
              <a:off x="7794089" y="978118"/>
              <a:ext cx="1010023" cy="68072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AF634779-229D-CB50-EE68-DA447E9F97ED}"/>
                </a:ext>
              </a:extLst>
            </p:cNvPr>
            <p:cNvSpPr/>
            <p:nvPr/>
          </p:nvSpPr>
          <p:spPr>
            <a:xfrm>
              <a:off x="9115177" y="978753"/>
              <a:ext cx="1010023" cy="68072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9" name="Rectangle: Rounded Corners 58">
              <a:extLst>
                <a:ext uri="{FF2B5EF4-FFF2-40B4-BE49-F238E27FC236}">
                  <a16:creationId xmlns:a16="http://schemas.microsoft.com/office/drawing/2014/main" id="{C5F89DDF-FA58-DB89-FD54-14BA02D1F3A1}"/>
                </a:ext>
              </a:extLst>
            </p:cNvPr>
            <p:cNvSpPr/>
            <p:nvPr/>
          </p:nvSpPr>
          <p:spPr>
            <a:xfrm>
              <a:off x="8119904" y="978753"/>
              <a:ext cx="1694231" cy="680720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Location &amp; updates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750A98E8-9BC7-D687-C1F1-99DD698E9620}"/>
              </a:ext>
            </a:extLst>
          </p:cNvPr>
          <p:cNvGrpSpPr/>
          <p:nvPr/>
        </p:nvGrpSpPr>
        <p:grpSpPr>
          <a:xfrm>
            <a:off x="8657689" y="4807965"/>
            <a:ext cx="2331111" cy="681355"/>
            <a:chOff x="7794089" y="978118"/>
            <a:chExt cx="2331111" cy="681355"/>
          </a:xfrm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FDADD4D2-57D3-0EE2-D883-4F6074DFD11E}"/>
                </a:ext>
              </a:extLst>
            </p:cNvPr>
            <p:cNvSpPr/>
            <p:nvPr/>
          </p:nvSpPr>
          <p:spPr>
            <a:xfrm>
              <a:off x="7794089" y="978118"/>
              <a:ext cx="1010023" cy="68072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1C40F2CA-12BF-6493-6A76-1E69B15ED42E}"/>
                </a:ext>
              </a:extLst>
            </p:cNvPr>
            <p:cNvSpPr/>
            <p:nvPr/>
          </p:nvSpPr>
          <p:spPr>
            <a:xfrm>
              <a:off x="9115177" y="978753"/>
              <a:ext cx="1010023" cy="68072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7" name="Rectangle: Rounded Corners 66">
              <a:extLst>
                <a:ext uri="{FF2B5EF4-FFF2-40B4-BE49-F238E27FC236}">
                  <a16:creationId xmlns:a16="http://schemas.microsoft.com/office/drawing/2014/main" id="{8F36D19B-21A0-74BE-742E-6AEBB2E1A488}"/>
                </a:ext>
              </a:extLst>
            </p:cNvPr>
            <p:cNvSpPr/>
            <p:nvPr/>
          </p:nvSpPr>
          <p:spPr>
            <a:xfrm>
              <a:off x="8119904" y="978753"/>
              <a:ext cx="1694231" cy="680720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SWOT</a:t>
              </a:r>
            </a:p>
          </p:txBody>
        </p:sp>
      </p:grpSp>
      <p:pic>
        <p:nvPicPr>
          <p:cNvPr id="4098" name="Picture 2" descr="Check Box Stock Photos, Pictures &amp; Royalty-Free Images - iStock">
            <a:extLst>
              <a:ext uri="{FF2B5EF4-FFF2-40B4-BE49-F238E27FC236}">
                <a16:creationId xmlns:a16="http://schemas.microsoft.com/office/drawing/2014/main" id="{3297B3B9-7AAE-0F7F-9976-137354C424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0752" b="73203" l="26144" r="85948">
                        <a14:foregroundMark x1="84314" y1="26471" x2="84314" y2="26471"/>
                        <a14:foregroundMark x1="84314" y1="26471" x2="84314" y2="26471"/>
                        <a14:foregroundMark x1="86111" y1="27288" x2="86111" y2="27288"/>
                        <a14:foregroundMark x1="80556" y1="21569" x2="80556" y2="21569"/>
                        <a14:foregroundMark x1="80556" y1="21569" x2="80556" y2="21569"/>
                        <a14:foregroundMark x1="80556" y1="21569" x2="80556" y2="21569"/>
                        <a14:foregroundMark x1="81373" y1="20752" x2="81373" y2="2075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489" t="14789" r="11390" b="20067"/>
          <a:stretch/>
        </p:blipFill>
        <p:spPr bwMode="auto">
          <a:xfrm>
            <a:off x="3356938" y="2308860"/>
            <a:ext cx="743076" cy="700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627022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8EEAACB-7CE5-D31C-0806-C316C7D0F30F}"/>
              </a:ext>
            </a:extLst>
          </p:cNvPr>
          <p:cNvSpPr/>
          <p:nvPr/>
        </p:nvSpPr>
        <p:spPr>
          <a:xfrm>
            <a:off x="-1" y="-41945"/>
            <a:ext cx="12192000" cy="1690688"/>
          </a:xfrm>
          <a:prstGeom prst="rect">
            <a:avLst/>
          </a:prstGeom>
          <a:solidFill>
            <a:srgbClr val="1AA6B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AC7135-C945-8411-9CC4-99D32A89A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Nissan’s history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912BD1C-201B-C64E-579C-3DFD633309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3356"/>
          <a:stretch/>
        </p:blipFill>
        <p:spPr>
          <a:xfrm>
            <a:off x="-1" y="1648743"/>
            <a:ext cx="7852095" cy="5189518"/>
          </a:xfrm>
          <a:prstGeom prst="rect">
            <a:avLst/>
          </a:prstGeom>
        </p:spPr>
      </p:pic>
      <p:pic>
        <p:nvPicPr>
          <p:cNvPr id="7170" name="Picture 2" descr="Please Let The R36 Nissan GT-R Look Something Like This | Carscoops">
            <a:extLst>
              <a:ext uri="{FF2B5EF4-FFF2-40B4-BE49-F238E27FC236}">
                <a16:creationId xmlns:a16="http://schemas.microsoft.com/office/drawing/2014/main" id="{82B031B9-DC69-4DE7-2B2D-A7E6F77E08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317" y="2628566"/>
            <a:ext cx="3533513" cy="2742596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50FFA07-2F0A-97E1-AE0A-F8B6B7340EE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84" r="29622"/>
          <a:stretch/>
        </p:blipFill>
        <p:spPr>
          <a:xfrm>
            <a:off x="8592773" y="41927"/>
            <a:ext cx="1740016" cy="209672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5DA5D15-20E1-2850-B115-A3555F3D5630}"/>
              </a:ext>
            </a:extLst>
          </p:cNvPr>
          <p:cNvSpPr/>
          <p:nvPr/>
        </p:nvSpPr>
        <p:spPr>
          <a:xfrm>
            <a:off x="8254766" y="2132436"/>
            <a:ext cx="2416029" cy="7039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247A88-5D8B-DC51-DE4F-8C4C8EA39E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8672" y="2132436"/>
            <a:ext cx="6601087" cy="4453182"/>
          </a:xfrm>
        </p:spPr>
        <p:txBody>
          <a:bodyPr>
            <a:normAutofit fontScale="85000" lnSpcReduction="10000"/>
          </a:bodyPr>
          <a:lstStyle/>
          <a:p>
            <a:pPr algn="just">
              <a:lnSpc>
                <a:spcPct val="17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Nissan was established on December 26, 1933.</a:t>
            </a:r>
          </a:p>
          <a:p>
            <a:pPr algn="just">
              <a:lnSpc>
                <a:spcPct val="17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Founder is </a:t>
            </a:r>
            <a:r>
              <a:rPr lang="en-US" sz="24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Yoshisuku Aikawa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>
              <a:lnSpc>
                <a:spcPct val="17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Began its business operation in Malaysia since 1950 in Tan Chong Motors as vehicle distributor.</a:t>
            </a:r>
          </a:p>
          <a:p>
            <a:pPr algn="just">
              <a:lnSpc>
                <a:spcPct val="17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Provided diverse range of products such as cars, trucks, forklifts, and motorboats.</a:t>
            </a:r>
          </a:p>
          <a:p>
            <a:pPr algn="just">
              <a:lnSpc>
                <a:spcPct val="17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Nissan ranked number 5 in Malaysia automotive industry.</a:t>
            </a:r>
          </a:p>
        </p:txBody>
      </p:sp>
    </p:spTree>
    <p:extLst>
      <p:ext uri="{BB962C8B-B14F-4D97-AF65-F5344CB8AC3E}">
        <p14:creationId xmlns:p14="http://schemas.microsoft.com/office/powerpoint/2010/main" val="8648307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339EB1E-AF14-7394-3A01-D4D442FB21E9}"/>
              </a:ext>
            </a:extLst>
          </p:cNvPr>
          <p:cNvSpPr/>
          <p:nvPr/>
        </p:nvSpPr>
        <p:spPr>
          <a:xfrm>
            <a:off x="0" y="0"/>
            <a:ext cx="12192000" cy="1690688"/>
          </a:xfrm>
          <a:prstGeom prst="rect">
            <a:avLst/>
          </a:prstGeom>
          <a:solidFill>
            <a:srgbClr val="1AA6B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0E7AAA-4AAA-7763-EB41-C0C77D2895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229187" cy="1325563"/>
          </a:xfrm>
          <a:solidFill>
            <a:srgbClr val="1AA6B7"/>
          </a:solidFill>
        </p:spPr>
        <p:txBody>
          <a:bodyPr>
            <a:normAutofit/>
          </a:bodyPr>
          <a:lstStyle/>
          <a:p>
            <a:r>
              <a:rPr lang="en-US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CE0</a:t>
            </a:r>
            <a:endParaRPr lang="en-IN" b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70DE91-1F57-7877-55AC-2A424E66F9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0276" y="2401981"/>
            <a:ext cx="10515600" cy="4351338"/>
          </a:xfrm>
        </p:spPr>
        <p:txBody>
          <a:bodyPr>
            <a:normAutofit/>
          </a:bodyPr>
          <a:lstStyle/>
          <a:p>
            <a:pPr algn="just">
              <a:buSzPct val="107000"/>
              <a:buFont typeface="Wingdings" panose="05000000000000000000" pitchFamily="2" charset="2"/>
              <a:buChar char="q"/>
            </a:pPr>
            <a:r>
              <a:rPr lang="en-US" sz="2000" b="1" i="0" u="sng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Makoto Uchida</a:t>
            </a:r>
            <a:r>
              <a:rPr lang="en-US" sz="20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is a Japanese businessman who is the current CEO of the Nissan Motor Company, Ltd.</a:t>
            </a:r>
          </a:p>
          <a:p>
            <a:pPr algn="just">
              <a:buSzPct val="107000"/>
              <a:buFont typeface="Wingdings" panose="05000000000000000000" pitchFamily="2" charset="2"/>
              <a:buChar char="q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1991, Makoto Uchida joined Nissan corporation. After 2019, he is r</a:t>
            </a:r>
            <a:r>
              <a:rPr lang="en-US" sz="2000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epresentative executive officer, president and CEO,  Nissan Motor Corporation, Ltd.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endParaRPr lang="en-US" sz="20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Carlos Ghosn looms over Nissan annual meeting years after arrest | The  Japan Times">
            <a:extLst>
              <a:ext uri="{FF2B5EF4-FFF2-40B4-BE49-F238E27FC236}">
                <a16:creationId xmlns:a16="http://schemas.microsoft.com/office/drawing/2014/main" id="{CD00F3D0-3825-1617-AAED-85C797C8B1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4614" y="172599"/>
            <a:ext cx="3104079" cy="2130475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B303CE9-C42E-7DB2-CBBD-F81442998BE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273" r="3791"/>
          <a:stretch/>
        </p:blipFill>
        <p:spPr>
          <a:xfrm>
            <a:off x="3468076" y="4317206"/>
            <a:ext cx="4435369" cy="2288860"/>
          </a:xfrm>
          <a:prstGeom prst="snip2DiagRect">
            <a:avLst>
              <a:gd name="adj1" fmla="val 0"/>
              <a:gd name="adj2" fmla="val 29984"/>
            </a:avLst>
          </a:prstGeom>
        </p:spPr>
      </p:pic>
    </p:spTree>
    <p:extLst>
      <p:ext uri="{BB962C8B-B14F-4D97-AF65-F5344CB8AC3E}">
        <p14:creationId xmlns:p14="http://schemas.microsoft.com/office/powerpoint/2010/main" val="203774388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3000">
        <p15:prstTrans prst="curtains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FB30AD7-D846-12EF-8CC7-54D90CE06D43}"/>
              </a:ext>
            </a:extLst>
          </p:cNvPr>
          <p:cNvSpPr/>
          <p:nvPr/>
        </p:nvSpPr>
        <p:spPr>
          <a:xfrm>
            <a:off x="0" y="0"/>
            <a:ext cx="12192000" cy="1690688"/>
          </a:xfrm>
          <a:prstGeom prst="rect">
            <a:avLst/>
          </a:prstGeom>
          <a:solidFill>
            <a:srgbClr val="1AA6B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B34B9D-F788-2E16-065F-4D5550C76D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Nissan outlook  </a:t>
            </a:r>
            <a:endParaRPr lang="en-IN" b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D24A6B-901C-7156-6637-7563247A50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4905" y="2604047"/>
            <a:ext cx="6739596" cy="4351338"/>
          </a:xfrm>
        </p:spPr>
        <p:txBody>
          <a:bodyPr>
            <a:normAutofit/>
          </a:bodyPr>
          <a:lstStyle/>
          <a:p>
            <a:pPr algn="just"/>
            <a:r>
              <a:rPr lang="en-US" sz="2300" b="0" i="0" dirty="0">
                <a:solidFill>
                  <a:srgbClr val="35374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Nissan’s strategy is to focus on the customer experience.</a:t>
            </a:r>
          </a:p>
          <a:p>
            <a:pPr algn="just"/>
            <a:r>
              <a:rPr lang="en-US" sz="2300" b="0" i="0" dirty="0">
                <a:solidFill>
                  <a:srgbClr val="35374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company wants to create a seamless experience across all channels, from online to offline. </a:t>
            </a:r>
          </a:p>
          <a:p>
            <a:pPr algn="just"/>
            <a:r>
              <a:rPr lang="en-US" sz="2300" b="0" i="0" dirty="0">
                <a:solidFill>
                  <a:srgbClr val="35374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Nissan is investing in technology and innovation to create more efficient and sustainable vehicles.</a:t>
            </a:r>
            <a:endParaRPr lang="en-IN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E67110-2CFA-7784-34C3-350A0605B3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273" r="3791"/>
          <a:stretch/>
        </p:blipFill>
        <p:spPr>
          <a:xfrm>
            <a:off x="7666037" y="2684145"/>
            <a:ext cx="4435369" cy="2288860"/>
          </a:xfrm>
          <a:prstGeom prst="snip2DiagRect">
            <a:avLst>
              <a:gd name="adj1" fmla="val 0"/>
              <a:gd name="adj2" fmla="val 29984"/>
            </a:avLst>
          </a:prstGeom>
        </p:spPr>
      </p:pic>
      <p:pic>
        <p:nvPicPr>
          <p:cNvPr id="8" name="Picture 6" descr="Current Nissan Logo (black)">
            <a:extLst>
              <a:ext uri="{FF2B5EF4-FFF2-40B4-BE49-F238E27FC236}">
                <a16:creationId xmlns:a16="http://schemas.microsoft.com/office/drawing/2014/main" id="{1250F452-331A-1857-EA02-9FEB5F0458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1108" y="3956509"/>
            <a:ext cx="213595" cy="160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155621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F4B2BB8-F249-651A-03C9-20358E9FF2B0}"/>
              </a:ext>
            </a:extLst>
          </p:cNvPr>
          <p:cNvSpPr/>
          <p:nvPr/>
        </p:nvSpPr>
        <p:spPr>
          <a:xfrm>
            <a:off x="0" y="0"/>
            <a:ext cx="12192000" cy="1690688"/>
          </a:xfrm>
          <a:prstGeom prst="rect">
            <a:avLst/>
          </a:prstGeom>
          <a:solidFill>
            <a:srgbClr val="1AA6B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8" name="Picture 4" descr="Nissan Logo, symbol, meaning, history, PNG, brand">
            <a:extLst>
              <a:ext uri="{FF2B5EF4-FFF2-40B4-BE49-F238E27FC236}">
                <a16:creationId xmlns:a16="http://schemas.microsoft.com/office/drawing/2014/main" id="{0210E4AE-19E5-85A3-1B80-D08B28F8FD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5547"/>
          <a:stretch/>
        </p:blipFill>
        <p:spPr bwMode="auto">
          <a:xfrm>
            <a:off x="396240" y="1816824"/>
            <a:ext cx="9410974" cy="4349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E795617-E3F7-9599-770E-527E836A2A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4160" y="52186"/>
            <a:ext cx="5279535" cy="1279204"/>
          </a:xfrm>
        </p:spPr>
        <p:txBody>
          <a:bodyPr>
            <a:normAutofit/>
          </a:bodyPr>
          <a:lstStyle/>
          <a:p>
            <a:r>
              <a:rPr lang="en-US" sz="44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LOGO evaluation</a:t>
            </a:r>
            <a:endParaRPr lang="en-IN" sz="4400" b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71576D-335C-8A9C-7FC8-370AF49697A4}"/>
              </a:ext>
            </a:extLst>
          </p:cNvPr>
          <p:cNvSpPr txBox="1"/>
          <p:nvPr/>
        </p:nvSpPr>
        <p:spPr>
          <a:xfrm>
            <a:off x="10464800" y="4925892"/>
            <a:ext cx="13309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 present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30" name="Picture 6" descr="Current Nissan Logo (black)">
            <a:extLst>
              <a:ext uri="{FF2B5EF4-FFF2-40B4-BE49-F238E27FC236}">
                <a16:creationId xmlns:a16="http://schemas.microsoft.com/office/drawing/2014/main" id="{59D87619-4503-5023-B97B-0BB0D4B220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2496" y="3273606"/>
            <a:ext cx="2203048" cy="1652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282332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EDB0679-C88D-B088-9CBC-64CAEE14DC3E}"/>
              </a:ext>
            </a:extLst>
          </p:cNvPr>
          <p:cNvSpPr/>
          <p:nvPr/>
        </p:nvSpPr>
        <p:spPr>
          <a:xfrm>
            <a:off x="0" y="0"/>
            <a:ext cx="12192000" cy="1690688"/>
          </a:xfrm>
          <a:prstGeom prst="rect">
            <a:avLst/>
          </a:prstGeom>
          <a:solidFill>
            <a:srgbClr val="1AA6B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FFF88A-8FFC-0DC1-CCD3-4F19A30B5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ICONIC Models</a:t>
            </a:r>
            <a:endParaRPr lang="en-IN" b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C35B-CD70-A1BE-7734-881F00E607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5579" y="2400018"/>
            <a:ext cx="10515600" cy="4351338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NISSAN Skyline GTR R34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NISSAN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350Z</a:t>
            </a:r>
          </a:p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NISSAN 370Z</a:t>
            </a:r>
          </a:p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NISSAN Silvia S14 or Nissan 200SX in Europe</a:t>
            </a:r>
          </a:p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NISSAN GT-R R35</a:t>
            </a:r>
          </a:p>
        </p:txBody>
      </p:sp>
      <p:pic>
        <p:nvPicPr>
          <p:cNvPr id="2052" name="Picture 4" descr="Nissan 350Z Wallpapers - Wallpaper Cave">
            <a:extLst>
              <a:ext uri="{FF2B5EF4-FFF2-40B4-BE49-F238E27FC236}">
                <a16:creationId xmlns:a16="http://schemas.microsoft.com/office/drawing/2014/main" id="{9D056BD8-706A-8ADC-35BE-FB33A8F189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6617" y="2089344"/>
            <a:ext cx="4420165" cy="2486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183C2DA-9FB2-FB46-EC7C-D63E38533E10}"/>
              </a:ext>
            </a:extLst>
          </p:cNvPr>
          <p:cNvSpPr txBox="1"/>
          <p:nvPr/>
        </p:nvSpPr>
        <p:spPr>
          <a:xfrm>
            <a:off x="7962219" y="4839406"/>
            <a:ext cx="31089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NISSAN</a:t>
            </a:r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350Z</a:t>
            </a:r>
          </a:p>
        </p:txBody>
      </p:sp>
      <p:pic>
        <p:nvPicPr>
          <p:cNvPr id="6" name="Picture 6" descr="Current Nissan Logo (black)">
            <a:extLst>
              <a:ext uri="{FF2B5EF4-FFF2-40B4-BE49-F238E27FC236}">
                <a16:creationId xmlns:a16="http://schemas.microsoft.com/office/drawing/2014/main" id="{50D942F3-A677-7693-1450-FD782C4C68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4776" y="3840480"/>
            <a:ext cx="173778" cy="130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32563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11D8DFE2-6BD6-DB47-AB1C-5ADB4C7B1BF7}"/>
              </a:ext>
            </a:extLst>
          </p:cNvPr>
          <p:cNvSpPr/>
          <p:nvPr/>
        </p:nvSpPr>
        <p:spPr>
          <a:xfrm>
            <a:off x="0" y="12415"/>
            <a:ext cx="12192000" cy="1325562"/>
          </a:xfrm>
          <a:prstGeom prst="rect">
            <a:avLst/>
          </a:prstGeom>
          <a:solidFill>
            <a:srgbClr val="1AA6B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N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DC58D0-C3A2-49E0-0D2E-A650B61D0A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A830EEC-431A-BA0F-F56C-E6154B702C6A}"/>
              </a:ext>
            </a:extLst>
          </p:cNvPr>
          <p:cNvGrpSpPr/>
          <p:nvPr/>
        </p:nvGrpSpPr>
        <p:grpSpPr>
          <a:xfrm>
            <a:off x="0" y="1315117"/>
            <a:ext cx="12192000" cy="5520022"/>
            <a:chOff x="0" y="679924"/>
            <a:chExt cx="12192000" cy="6178075"/>
          </a:xfrm>
        </p:grpSpPr>
        <p:pic>
          <p:nvPicPr>
            <p:cNvPr id="2050" name="Picture 2" descr="SWOT Analysis Slide for PowerPoint and Google Slides">
              <a:extLst>
                <a:ext uri="{FF2B5EF4-FFF2-40B4-BE49-F238E27FC236}">
                  <a16:creationId xmlns:a16="http://schemas.microsoft.com/office/drawing/2014/main" id="{314A5BC2-E8E9-07DD-FAB8-0A69B7DCB15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556" b="99861" l="313" r="99922">
                          <a14:foregroundMark x1="313" y1="694" x2="313" y2="694"/>
                          <a14:foregroundMark x1="313" y1="694" x2="84219" y2="80417"/>
                          <a14:foregroundMark x1="84219" y1="80417" x2="88438" y2="79028"/>
                          <a14:foregroundMark x1="88438" y1="79028" x2="95859" y2="59861"/>
                          <a14:foregroundMark x1="95859" y1="59861" x2="85625" y2="35972"/>
                          <a14:foregroundMark x1="85625" y1="35972" x2="48594" y2="46250"/>
                          <a14:foregroundMark x1="82891" y1="19028" x2="86484" y2="22500"/>
                          <a14:foregroundMark x1="86484" y1="22500" x2="87266" y2="93611"/>
                          <a14:foregroundMark x1="98047" y1="35694" x2="98438" y2="75278"/>
                          <a14:foregroundMark x1="78359" y1="82917" x2="6328" y2="89028"/>
                          <a14:foregroundMark x1="4688" y1="69306" x2="4688" y2="69306"/>
                          <a14:foregroundMark x1="5078" y1="55972" x2="5078" y2="55972"/>
                          <a14:foregroundMark x1="5078" y1="55972" x2="5078" y2="55972"/>
                          <a14:foregroundMark x1="5078" y1="55972" x2="11641" y2="81806"/>
                          <a14:foregroundMark x1="11641" y1="81806" x2="10078" y2="97639"/>
                          <a14:foregroundMark x1="3438" y1="94583" x2="51094" y2="95694"/>
                          <a14:foregroundMark x1="51094" y1="95694" x2="83672" y2="93750"/>
                          <a14:foregroundMark x1="83672" y1="93750" x2="90156" y2="95139"/>
                          <a14:foregroundMark x1="90156" y1="95139" x2="99922" y2="99306"/>
                          <a14:foregroundMark x1="83359" y1="98750" x2="83359" y2="98750"/>
                          <a14:foregroundMark x1="2188" y1="89167" x2="3125" y2="96389"/>
                          <a14:foregroundMark x1="3125" y1="96389" x2="2813" y2="98611"/>
                          <a14:foregroundMark x1="2813" y1="98611" x2="2813" y2="98611"/>
                          <a14:foregroundMark x1="2031" y1="97778" x2="1953" y2="94028"/>
                          <a14:foregroundMark x1="28047" y1="95972" x2="28047" y2="95972"/>
                          <a14:foregroundMark x1="27344" y1="97361" x2="51172" y2="99444"/>
                          <a14:foregroundMark x1="63359" y1="97917" x2="63359" y2="97917"/>
                          <a14:foregroundMark x1="63359" y1="97917" x2="63359" y2="97917"/>
                          <a14:foregroundMark x1="63359" y1="97917" x2="63359" y2="97917"/>
                          <a14:foregroundMark x1="63359" y1="97917" x2="63359" y2="97917"/>
                          <a14:foregroundMark x1="63359" y1="97917" x2="72109" y2="99861"/>
                          <a14:foregroundMark x1="57891" y1="99444" x2="49844" y2="95139"/>
                          <a14:foregroundMark x1="46172" y1="93889" x2="51953" y2="93750"/>
                          <a14:foregroundMark x1="13906" y1="76389" x2="12500" y2="47361"/>
                          <a14:foregroundMark x1="12344" y1="53611" x2="13750" y2="79583"/>
                          <a14:foregroundMark x1="13750" y1="79583" x2="11406" y2="76806"/>
                          <a14:foregroundMark x1="36016" y1="6250" x2="36016" y2="6250"/>
                          <a14:foregroundMark x1="36016" y1="7639" x2="36016" y2="7639"/>
                          <a14:backgroundMark x1="24531" y1="6667" x2="24531" y2="6667"/>
                          <a14:backgroundMark x1="26328" y1="7222" x2="26328" y2="7222"/>
                          <a14:backgroundMark x1="34063" y1="7083" x2="34063" y2="7083"/>
                          <a14:backgroundMark x1="30469" y1="7083" x2="30469" y2="7083"/>
                          <a14:backgroundMark x1="29375" y1="7083" x2="29375" y2="7083"/>
                          <a14:backgroundMark x1="36641" y1="6111" x2="36641" y2="6111"/>
                          <a14:backgroundMark x1="37734" y1="7500" x2="37734" y2="7500"/>
                          <a14:backgroundMark x1="42344" y1="7500" x2="42344" y2="7500"/>
                          <a14:backgroundMark x1="43438" y1="7639" x2="43438" y2="7639"/>
                          <a14:backgroundMark x1="44219" y1="7639" x2="44219" y2="7639"/>
                          <a14:backgroundMark x1="46484" y1="7222" x2="46484" y2="7222"/>
                          <a14:backgroundMark x1="47578" y1="7778" x2="47578" y2="7778"/>
                          <a14:backgroundMark x1="21094" y1="7361" x2="21094" y2="7361"/>
                          <a14:backgroundMark x1="35938" y1="8750" x2="35938" y2="8750"/>
                          <a14:backgroundMark x1="35469" y1="7361" x2="35469" y2="736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914"/>
            <a:stretch/>
          </p:blipFill>
          <p:spPr bwMode="auto">
            <a:xfrm>
              <a:off x="0" y="679924"/>
              <a:ext cx="12192000" cy="6178075"/>
            </a:xfrm>
            <a:prstGeom prst="rect">
              <a:avLst/>
            </a:prstGeom>
            <a:solidFill>
              <a:srgbClr val="21262D"/>
            </a:solidFill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059F232-6185-B5A9-B4F8-EAA552B74B98}"/>
                </a:ext>
              </a:extLst>
            </p:cNvPr>
            <p:cNvSpPr/>
            <p:nvPr/>
          </p:nvSpPr>
          <p:spPr>
            <a:xfrm>
              <a:off x="3541853" y="6377650"/>
              <a:ext cx="6018836" cy="39995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ECC18F42-D4FC-5DB7-2374-303C99C3AA60}"/>
              </a:ext>
            </a:extLst>
          </p:cNvPr>
          <p:cNvSpPr/>
          <p:nvPr/>
        </p:nvSpPr>
        <p:spPr>
          <a:xfrm>
            <a:off x="6597809" y="4415066"/>
            <a:ext cx="5134067" cy="781694"/>
          </a:xfrm>
          <a:prstGeom prst="rect">
            <a:avLst/>
          </a:prstGeom>
          <a:solidFill>
            <a:srgbClr val="0291B8"/>
          </a:solidFill>
          <a:ln>
            <a:solidFill>
              <a:srgbClr val="0291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10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Asian Markets, Electrified Cars,  Research and Innovation.</a:t>
            </a:r>
            <a:endParaRPr lang="en-IN" sz="21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FF5D83-CC78-DE1C-EB84-CC0FE45434B3}"/>
              </a:ext>
            </a:extLst>
          </p:cNvPr>
          <p:cNvSpPr txBox="1"/>
          <p:nvPr/>
        </p:nvSpPr>
        <p:spPr>
          <a:xfrm>
            <a:off x="6579649" y="1359602"/>
            <a:ext cx="2095018" cy="738664"/>
          </a:xfrm>
          <a:prstGeom prst="rect">
            <a:avLst/>
          </a:prstGeom>
          <a:solidFill>
            <a:srgbClr val="2C333D"/>
          </a:solidFill>
          <a:ln>
            <a:solidFill>
              <a:srgbClr val="2C333D"/>
            </a:solidFill>
          </a:ln>
        </p:spPr>
        <p:txBody>
          <a:bodyPr wrap="square" rtlCol="0">
            <a:spAutoFit/>
          </a:bodyPr>
          <a:lstStyle/>
          <a:p>
            <a:r>
              <a:rPr lang="en-IN" sz="21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STRENGTHS</a:t>
            </a:r>
          </a:p>
          <a:p>
            <a:endParaRPr lang="en-IN" sz="2100" b="1" dirty="0">
              <a:ln>
                <a:solidFill>
                  <a:srgbClr val="1AA6B7"/>
                </a:solidFill>
              </a:ln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6C11E09-36D9-7196-EAD8-032BBC529618}"/>
              </a:ext>
            </a:extLst>
          </p:cNvPr>
          <p:cNvSpPr txBox="1"/>
          <p:nvPr/>
        </p:nvSpPr>
        <p:spPr>
          <a:xfrm>
            <a:off x="6551271" y="2734106"/>
            <a:ext cx="2517228" cy="415498"/>
          </a:xfrm>
          <a:prstGeom prst="rect">
            <a:avLst/>
          </a:prstGeom>
          <a:solidFill>
            <a:srgbClr val="2F364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IN" sz="21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WEAKNESS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914D9FC-43D6-C356-035D-D437329309DA}"/>
              </a:ext>
            </a:extLst>
          </p:cNvPr>
          <p:cNvSpPr/>
          <p:nvPr/>
        </p:nvSpPr>
        <p:spPr>
          <a:xfrm>
            <a:off x="6597811" y="1813603"/>
            <a:ext cx="5134067" cy="813037"/>
          </a:xfrm>
          <a:prstGeom prst="rect">
            <a:avLst/>
          </a:prstGeom>
          <a:solidFill>
            <a:srgbClr val="00A891"/>
          </a:solidFill>
          <a:ln>
            <a:solidFill>
              <a:srgbClr val="00A89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100" i="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Brand Equity, Technological innovation, Large Product Portfolio, Strong Cash Flow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FD27A2-5A8F-8E76-55CB-A71C184ED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2577"/>
            <a:ext cx="10515600" cy="1325563"/>
          </a:xfrm>
        </p:spPr>
        <p:txBody>
          <a:bodyPr/>
          <a:lstStyle/>
          <a:p>
            <a:r>
              <a:rPr lang="en-IN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SWOT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3B0B631-751B-CC50-6FCF-531645DE0977}"/>
              </a:ext>
            </a:extLst>
          </p:cNvPr>
          <p:cNvSpPr txBox="1"/>
          <p:nvPr/>
        </p:nvSpPr>
        <p:spPr>
          <a:xfrm>
            <a:off x="6495628" y="4006646"/>
            <a:ext cx="5047210" cy="415498"/>
          </a:xfrm>
          <a:prstGeom prst="rect">
            <a:avLst/>
          </a:prstGeom>
          <a:solidFill>
            <a:srgbClr val="2C333D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IN" sz="21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OPPORTUNITIES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4378872-8CBB-E2FF-5F51-B171857247B0}"/>
              </a:ext>
            </a:extLst>
          </p:cNvPr>
          <p:cNvSpPr txBox="1"/>
          <p:nvPr/>
        </p:nvSpPr>
        <p:spPr>
          <a:xfrm>
            <a:off x="6579649" y="5279186"/>
            <a:ext cx="5332718" cy="415498"/>
          </a:xfrm>
          <a:prstGeom prst="rect">
            <a:avLst/>
          </a:prstGeom>
          <a:solidFill>
            <a:srgbClr val="2B313B"/>
          </a:solidFill>
        </p:spPr>
        <p:txBody>
          <a:bodyPr wrap="square" rtlCol="0">
            <a:spAutoFit/>
          </a:bodyPr>
          <a:lstStyle/>
          <a:p>
            <a:r>
              <a:rPr lang="en-IN" sz="21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THREATS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C39ADE1-BA84-E418-C5DE-9348E47316B4}"/>
              </a:ext>
            </a:extLst>
          </p:cNvPr>
          <p:cNvSpPr/>
          <p:nvPr/>
        </p:nvSpPr>
        <p:spPr>
          <a:xfrm>
            <a:off x="6597809" y="5680813"/>
            <a:ext cx="5134067" cy="781694"/>
          </a:xfrm>
          <a:prstGeom prst="rect">
            <a:avLst/>
          </a:prstGeom>
          <a:solidFill>
            <a:srgbClr val="FE7600"/>
          </a:solidFill>
          <a:ln>
            <a:solidFill>
              <a:srgbClr val="FE7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10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Regulatory threats, Competition, Changing Industrial Environment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264DD9F-D1F3-0F55-6123-760DD40BDE01}"/>
              </a:ext>
            </a:extLst>
          </p:cNvPr>
          <p:cNvSpPr/>
          <p:nvPr/>
        </p:nvSpPr>
        <p:spPr>
          <a:xfrm>
            <a:off x="6597811" y="3207405"/>
            <a:ext cx="5134067" cy="781694"/>
          </a:xfrm>
          <a:prstGeom prst="rect">
            <a:avLst/>
          </a:prstGeom>
          <a:solidFill>
            <a:srgbClr val="D9126B"/>
          </a:solidFill>
          <a:ln>
            <a:solidFill>
              <a:srgbClr val="D912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10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Product Recalls, Management issues </a:t>
            </a:r>
            <a:endParaRPr lang="en-IN" sz="21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881486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A26F6C0-7815-DC6C-419C-DD8B34C71C93}"/>
              </a:ext>
            </a:extLst>
          </p:cNvPr>
          <p:cNvSpPr/>
          <p:nvPr/>
        </p:nvSpPr>
        <p:spPr>
          <a:xfrm>
            <a:off x="0" y="0"/>
            <a:ext cx="12192000" cy="1690688"/>
          </a:xfrm>
          <a:prstGeom prst="rect">
            <a:avLst/>
          </a:prstGeom>
          <a:solidFill>
            <a:srgbClr val="1AA6B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CD7200-C97E-4336-7BBF-00ACF156D8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Company locations</a:t>
            </a:r>
            <a:endParaRPr lang="en-IN" b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9B3665-5FB6-C208-530D-C10CFE9B39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9036" y="1833577"/>
            <a:ext cx="7902470" cy="4620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52836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541</TotalTime>
  <Words>292</Words>
  <Application>Microsoft Office PowerPoint</Application>
  <PresentationFormat>Widescreen</PresentationFormat>
  <Paragraphs>48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Calibri</vt:lpstr>
      <vt:lpstr>Calibri Light</vt:lpstr>
      <vt:lpstr>Times New Roman</vt:lpstr>
      <vt:lpstr>Wingdings</vt:lpstr>
      <vt:lpstr>Office Theme</vt:lpstr>
      <vt:lpstr>Nissan's Product Lineup</vt:lpstr>
      <vt:lpstr>PowerPoint Presentation</vt:lpstr>
      <vt:lpstr>Nissan’s history </vt:lpstr>
      <vt:lpstr>CE0</vt:lpstr>
      <vt:lpstr>Nissan outlook  </vt:lpstr>
      <vt:lpstr>LOGO evaluation</vt:lpstr>
      <vt:lpstr>ICONIC Models</vt:lpstr>
      <vt:lpstr>SWOT</vt:lpstr>
      <vt:lpstr>Company locations</vt:lpstr>
      <vt:lpstr>Future updates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Nissan</dc:title>
  <dc:creator>Aruvi B</dc:creator>
  <cp:lastModifiedBy>Aruvi B</cp:lastModifiedBy>
  <cp:revision>46</cp:revision>
  <dcterms:created xsi:type="dcterms:W3CDTF">2023-02-07T18:46:58Z</dcterms:created>
  <dcterms:modified xsi:type="dcterms:W3CDTF">2023-02-11T07:54:19Z</dcterms:modified>
</cp:coreProperties>
</file>